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65" r:id="rId4"/>
    <p:sldId id="256" r:id="rId5"/>
    <p:sldId id="261" r:id="rId6"/>
    <p:sldId id="263" r:id="rId7"/>
    <p:sldId id="264" r:id="rId8"/>
    <p:sldId id="266" r:id="rId9"/>
    <p:sldId id="259" r:id="rId10"/>
    <p:sldId id="262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66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97" autoAdjust="0"/>
    <p:restoredTop sz="93609" autoAdjust="0"/>
  </p:normalViewPr>
  <p:slideViewPr>
    <p:cSldViewPr>
      <p:cViewPr>
        <p:scale>
          <a:sx n="98" d="100"/>
          <a:sy n="98" d="100"/>
        </p:scale>
        <p:origin x="-1644" y="-17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20B02-2AA9-4CC0-AB4F-5CB8BB41130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EEE95-D5C1-4046-987C-03E3FD6DF0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7376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Numpy</a:t>
            </a:r>
            <a:r>
              <a:rPr lang="en-GB" dirty="0" smtClean="0"/>
              <a:t>: is an extension</a:t>
            </a:r>
            <a:r>
              <a:rPr lang="en-GB" baseline="0" dirty="0" smtClean="0"/>
              <a:t> to the Python programming language, adding support for large, multi-dimensional arrays, and matrices along with a large library of high-level mathematical functions to operate on these arrays.</a:t>
            </a:r>
          </a:p>
          <a:p>
            <a:endParaRPr lang="en-GB" baseline="0" dirty="0" smtClean="0"/>
          </a:p>
          <a:p>
            <a:r>
              <a:rPr lang="en-GB" baseline="0" dirty="0" err="1" smtClean="0"/>
              <a:t>Scipy</a:t>
            </a:r>
            <a:r>
              <a:rPr lang="en-GB" baseline="0" dirty="0" smtClean="0"/>
              <a:t>: is an open source Python library used for scientific computing and technical computing, contains modules for optimisation, linear algebra, integration, interpolation, FFT, signal processing</a:t>
            </a:r>
          </a:p>
          <a:p>
            <a:endParaRPr lang="en-GB" baseline="0" dirty="0" smtClean="0"/>
          </a:p>
          <a:p>
            <a:r>
              <a:rPr lang="en-GB" baseline="0" dirty="0" err="1" smtClean="0"/>
              <a:t>Matplotlib</a:t>
            </a:r>
            <a:r>
              <a:rPr lang="en-GB" baseline="0" dirty="0" smtClean="0"/>
              <a:t>: is a plotting library for the Python programming language and its numerical mathematics extension </a:t>
            </a:r>
            <a:r>
              <a:rPr lang="en-GB" baseline="0" dirty="0" err="1" smtClean="0"/>
              <a:t>numpy</a:t>
            </a:r>
            <a:r>
              <a:rPr lang="en-GB" baseline="0" dirty="0" smtClean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EEE95-D5C1-4046-987C-03E3FD6DF05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684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996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7099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8637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398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3805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859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0094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3329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330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5435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0918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9680A-F3B0-44F7-836B-C3A8E61640D7}" type="datetimeFigureOut">
              <a:rPr lang="en-GB" smtClean="0"/>
              <a:t>20/03/2017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D3919-FD05-48F1-A0D1-5215943CF5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06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6358" y="1274779"/>
            <a:ext cx="8885265" cy="1569660"/>
          </a:xfrm>
          <a:prstGeom prst="rect">
            <a:avLst/>
          </a:prstGeom>
          <a:gradFill>
            <a:gsLst>
              <a:gs pos="0">
                <a:schemeClr val="bg1">
                  <a:lumMod val="66000"/>
                </a:schemeClr>
              </a:gs>
              <a:gs pos="44000">
                <a:schemeClr val="tx2">
                  <a:lumMod val="20000"/>
                  <a:lumOff val="80000"/>
                </a:schemeClr>
              </a:gs>
              <a:gs pos="100000">
                <a:schemeClr val="tx2"/>
              </a:gs>
            </a:gsLst>
            <a:lin ang="16800000" scaled="0"/>
          </a:gradFill>
        </p:spPr>
        <p:txBody>
          <a:bodyPr wrap="square" rtlCol="0">
            <a:spAutoFit/>
          </a:bodyPr>
          <a:lstStyle/>
          <a:p>
            <a:r>
              <a:rPr lang="en-GB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AEMPY:  A Python Toolbox for Frequency- and Time-Domain Airborne Electromagnetic Data </a:t>
            </a:r>
          </a:p>
          <a:p>
            <a:r>
              <a:rPr lang="en-GB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the </a:t>
            </a:r>
            <a:r>
              <a:rPr lang="en-GB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Tellus</a:t>
            </a:r>
            <a:r>
              <a:rPr lang="en-GB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Surveys </a:t>
            </a:r>
            <a:endParaRPr lang="en-GB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07159" y="3100649"/>
            <a:ext cx="62195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 err="1" smtClean="0"/>
              <a:t>Duygu</a:t>
            </a:r>
            <a:r>
              <a:rPr lang="en-GB" sz="2400" dirty="0" smtClean="0"/>
              <a:t> Kiyan</a:t>
            </a:r>
            <a:r>
              <a:rPr lang="en-GB" sz="2400" baseline="30000" dirty="0" smtClean="0"/>
              <a:t>1</a:t>
            </a:r>
            <a:r>
              <a:rPr lang="en-GB" sz="2400" dirty="0" smtClean="0"/>
              <a:t>, Volker Rath</a:t>
            </a:r>
            <a:r>
              <a:rPr lang="en-GB" sz="2400" baseline="30000" dirty="0" smtClean="0"/>
              <a:t>1</a:t>
            </a:r>
            <a:r>
              <a:rPr lang="en-GB" sz="2400" dirty="0" smtClean="0"/>
              <a:t>, and Robert Delhaye</a:t>
            </a:r>
            <a:r>
              <a:rPr lang="en-GB" sz="2400" baseline="30000" dirty="0" smtClean="0"/>
              <a:t>1</a:t>
            </a:r>
            <a:endParaRPr lang="en-GB" sz="2400" dirty="0" smtClean="0"/>
          </a:p>
          <a:p>
            <a:pPr algn="ctr"/>
            <a:endParaRPr lang="en-GB" sz="2400" dirty="0"/>
          </a:p>
          <a:p>
            <a:pPr algn="ctr"/>
            <a:r>
              <a:rPr lang="en-GB" sz="2400" dirty="0" smtClean="0"/>
              <a:t>March 21, 2017</a:t>
            </a:r>
            <a:endParaRPr lang="en-GB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9" t="16045" r="8532" b="14244"/>
          <a:stretch/>
        </p:blipFill>
        <p:spPr>
          <a:xfrm>
            <a:off x="5220072" y="5589240"/>
            <a:ext cx="2041690" cy="72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5481240"/>
            <a:ext cx="1142925" cy="9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859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40568" y="-166544"/>
            <a:ext cx="6048672" cy="1143000"/>
          </a:xfrm>
        </p:spPr>
        <p:txBody>
          <a:bodyPr>
            <a:normAutofit/>
          </a:bodyPr>
          <a:lstStyle/>
          <a:p>
            <a:r>
              <a:rPr lang="en-GB" sz="3200" b="1" dirty="0" smtClean="0">
                <a:latin typeface="+mn-lt"/>
              </a:rPr>
              <a:t>On-going and Future Work</a:t>
            </a:r>
            <a:endParaRPr lang="en-GB" sz="3200" b="1" dirty="0">
              <a:latin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9619" y="980728"/>
            <a:ext cx="87528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 smtClean="0"/>
              <a:t>AEMPY will be presented at the EGU General Assembly in April, 2017 </a:t>
            </a:r>
          </a:p>
          <a:p>
            <a:endParaRPr lang="en-GB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 smtClean="0"/>
              <a:t>Publication – GSI </a:t>
            </a:r>
            <a:r>
              <a:rPr lang="en-GB" sz="2000" dirty="0" err="1" smtClean="0"/>
              <a:t>Tellus</a:t>
            </a:r>
            <a:r>
              <a:rPr lang="en-GB" sz="2000" dirty="0" smtClean="0"/>
              <a:t> Team contribution on test case ?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 smtClean="0"/>
              <a:t>Time-Domain Airborne EM – how much do we know about …. TO BE COMPLETED 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12760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68560" y="-171508"/>
            <a:ext cx="4176464" cy="1143000"/>
          </a:xfrm>
        </p:spPr>
        <p:txBody>
          <a:bodyPr>
            <a:normAutofit/>
          </a:bodyPr>
          <a:lstStyle/>
          <a:p>
            <a:r>
              <a:rPr lang="en-GB" sz="3200" b="1" dirty="0" smtClean="0"/>
              <a:t>What is AEMPY?</a:t>
            </a:r>
            <a:endParaRPr lang="en-GB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73907" y="3186627"/>
            <a:ext cx="3927229" cy="2144177"/>
          </a:xfrm>
          <a:prstGeom prst="rect">
            <a:avLst/>
          </a:prstGeom>
          <a:noFill/>
          <a:ln w="34925">
            <a:noFill/>
          </a:ln>
        </p:spPr>
        <p:txBody>
          <a:bodyPr wrap="none" rtlCol="0">
            <a:spAutoFit/>
          </a:bodyPr>
          <a:lstStyle/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GB" sz="2000" dirty="0" smtClean="0"/>
              <a:t>Python                                               </a:t>
            </a:r>
          </a:p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GB" sz="2000" dirty="0" smtClean="0"/>
              <a:t>Modules and Scripts</a:t>
            </a:r>
          </a:p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GB" sz="2000" dirty="0" err="1"/>
              <a:t>Numpy</a:t>
            </a:r>
            <a:r>
              <a:rPr lang="en-GB" sz="2000" dirty="0"/>
              <a:t>, </a:t>
            </a:r>
            <a:r>
              <a:rPr lang="en-GB" sz="2000" dirty="0" err="1"/>
              <a:t>Scipy</a:t>
            </a:r>
            <a:r>
              <a:rPr lang="en-GB" sz="2000" dirty="0"/>
              <a:t>, </a:t>
            </a:r>
            <a:r>
              <a:rPr lang="en-GB" sz="2000" dirty="0" err="1"/>
              <a:t>Matplotlib</a:t>
            </a:r>
            <a:r>
              <a:rPr lang="en-GB" sz="2000" dirty="0"/>
              <a:t>    </a:t>
            </a:r>
          </a:p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GB" sz="2000" dirty="0" smtClean="0"/>
              <a:t>DIAS GIT Repository</a:t>
            </a:r>
            <a:endParaRPr lang="en-GB" sz="2000" dirty="0"/>
          </a:p>
          <a:p>
            <a:pPr marL="285750" indent="-285750"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GB" sz="2000" dirty="0" smtClean="0"/>
              <a:t>Free Access </a:t>
            </a:r>
            <a:r>
              <a:rPr lang="en-GB" sz="2000" dirty="0" smtClean="0">
                <a:solidFill>
                  <a:schemeClr val="accent1">
                    <a:lumMod val="75000"/>
                  </a:schemeClr>
                </a:solidFill>
              </a:rPr>
              <a:t>(Coming Soon!)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3784" y="1124744"/>
            <a:ext cx="8810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400" b="1" u="sng" dirty="0" smtClean="0"/>
              <a:t>AEMPY</a:t>
            </a:r>
            <a:r>
              <a:rPr lang="en-GB" sz="2400" dirty="0" smtClean="0"/>
              <a:t> is a python toolbox developed for inversion of frequency- and time-domain airborne electromagnetic data of the TELLUS Surveys </a:t>
            </a:r>
            <a:endParaRPr lang="en-GB" sz="2400" dirty="0"/>
          </a:p>
        </p:txBody>
      </p:sp>
      <p:sp>
        <p:nvSpPr>
          <p:cNvPr id="6" name="Rectangle 5"/>
          <p:cNvSpPr/>
          <p:nvPr/>
        </p:nvSpPr>
        <p:spPr>
          <a:xfrm>
            <a:off x="115971" y="2577622"/>
            <a:ext cx="2536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2400" b="1" u="sng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GB" sz="24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7914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26975" y="-128404"/>
            <a:ext cx="6203031" cy="1070992"/>
          </a:xfrm>
        </p:spPr>
        <p:txBody>
          <a:bodyPr>
            <a:normAutofit/>
          </a:bodyPr>
          <a:lstStyle/>
          <a:p>
            <a:r>
              <a:rPr lang="en-GB" sz="3200" b="1" dirty="0" smtClean="0">
                <a:latin typeface="+mn-lt"/>
              </a:rPr>
              <a:t>AEMPY – Work-Flow</a:t>
            </a:r>
            <a:endParaRPr lang="en-GB" sz="3200" b="1" dirty="0">
              <a:latin typeface="+mn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315061" y="804206"/>
            <a:ext cx="8505411" cy="5162008"/>
            <a:chOff x="243053" y="718825"/>
            <a:chExt cx="8505411" cy="516200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053" y="1112536"/>
              <a:ext cx="1798320" cy="1164336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123728" y="1279205"/>
              <a:ext cx="1944216" cy="830997"/>
            </a:xfrm>
            <a:prstGeom prst="rect">
              <a:avLst/>
            </a:prstGeom>
            <a:noFill/>
            <a:ln w="28575">
              <a:solidFill>
                <a:srgbClr val="66006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 smtClean="0"/>
                <a:t>Input File</a:t>
              </a:r>
            </a:p>
            <a:p>
              <a:pPr algn="ctr"/>
              <a:r>
                <a:rPr lang="en-GB" sz="1600" i="1" dirty="0" err="1" smtClean="0"/>
                <a:t>Tellus</a:t>
              </a:r>
              <a:r>
                <a:rPr lang="en-GB" sz="1600" i="1" dirty="0" smtClean="0"/>
                <a:t> FDEM &amp; TDEM Data</a:t>
              </a:r>
              <a:endParaRPr lang="en-GB" sz="1600" i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004048" y="718825"/>
              <a:ext cx="3744416" cy="2139047"/>
            </a:xfrm>
            <a:prstGeom prst="rect">
              <a:avLst/>
            </a:prstGeom>
            <a:noFill/>
            <a:ln w="28575">
              <a:solidFill>
                <a:srgbClr val="660066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GB" sz="1600" b="1" dirty="0" smtClean="0"/>
                <a:t>Conversion to Internal Data Format</a:t>
              </a:r>
            </a:p>
            <a:p>
              <a:r>
                <a:rPr lang="en-GB" sz="1600" b="1" u="sng" dirty="0" smtClean="0"/>
                <a:t>FDEM Format</a:t>
              </a:r>
            </a:p>
            <a:p>
              <a:r>
                <a:rPr lang="en-GB" sz="1600" dirty="0" smtClean="0"/>
                <a:t>XUTM, YUTM, GPS, RADAR, IP912-24510, Q912-245103,PWLM</a:t>
              </a:r>
            </a:p>
            <a:p>
              <a:r>
                <a:rPr lang="en-GB" sz="1600" b="1" u="sng" dirty="0" smtClean="0"/>
                <a:t>TDEM </a:t>
              </a:r>
              <a:r>
                <a:rPr lang="en-GB" sz="1600" b="1" u="sng" dirty="0"/>
                <a:t>Format</a:t>
              </a:r>
            </a:p>
            <a:p>
              <a:r>
                <a:rPr lang="en-GB" sz="1600" dirty="0"/>
                <a:t>XUTM, YUTM, GPS, RADAR, </a:t>
              </a:r>
              <a:r>
                <a:rPr lang="en-GB" sz="1600" dirty="0" smtClean="0"/>
                <a:t>X1-X11, Z1-Z11</a:t>
              </a:r>
              <a:endParaRPr lang="en-GB" sz="1600" dirty="0"/>
            </a:p>
            <a:p>
              <a:r>
                <a:rPr lang="en-GB" sz="1600" b="1" u="sng" dirty="0" smtClean="0"/>
                <a:t>Define Dataset</a:t>
              </a:r>
            </a:p>
            <a:p>
              <a:r>
                <a:rPr lang="en-GB" sz="1600" dirty="0" smtClean="0"/>
                <a:t>Flight-line, polygon, profile projection</a:t>
              </a:r>
            </a:p>
          </p:txBody>
        </p:sp>
        <p:sp>
          <p:nvSpPr>
            <p:cNvPr id="9" name="Right Arrow 8"/>
            <p:cNvSpPr/>
            <p:nvPr/>
          </p:nvSpPr>
          <p:spPr>
            <a:xfrm>
              <a:off x="4391980" y="1493325"/>
              <a:ext cx="396044" cy="288032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ight Arrow 9"/>
            <p:cNvSpPr/>
            <p:nvPr/>
          </p:nvSpPr>
          <p:spPr>
            <a:xfrm rot="5400000">
              <a:off x="6665572" y="3230978"/>
              <a:ext cx="396044" cy="288032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04048" y="3738871"/>
              <a:ext cx="3744416" cy="2138400"/>
            </a:xfrm>
            <a:prstGeom prst="rect">
              <a:avLst/>
            </a:prstGeom>
            <a:noFill/>
            <a:ln w="28575">
              <a:solidFill>
                <a:srgbClr val="660066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800"/>
                </a:spcAft>
              </a:pPr>
              <a:r>
                <a:rPr lang="en-GB" sz="1600" b="1" dirty="0" smtClean="0"/>
                <a:t>Pre-Processing</a:t>
              </a:r>
            </a:p>
            <a:p>
              <a:r>
                <a:rPr lang="en-GB" sz="1600" dirty="0"/>
                <a:t>  </a:t>
              </a:r>
              <a:r>
                <a:rPr lang="en-GB" sz="1600" dirty="0" smtClean="0"/>
                <a:t>- </a:t>
              </a:r>
              <a:r>
                <a:rPr lang="en-GB" sz="1600" i="1" dirty="0" smtClean="0"/>
                <a:t>Flag</a:t>
              </a:r>
              <a:r>
                <a:rPr lang="en-GB" sz="1600" dirty="0" smtClean="0"/>
                <a:t> negative values and high-fly areas</a:t>
              </a:r>
              <a:endParaRPr lang="en-GB" sz="1600" dirty="0"/>
            </a:p>
            <a:p>
              <a:r>
                <a:rPr lang="en-GB" sz="1600" i="1" dirty="0" smtClean="0"/>
                <a:t>  - Interpolate</a:t>
              </a:r>
            </a:p>
            <a:p>
              <a:r>
                <a:rPr lang="en-GB" sz="1600" dirty="0"/>
                <a:t> </a:t>
              </a:r>
              <a:r>
                <a:rPr lang="en-GB" sz="1600" dirty="0" smtClean="0"/>
                <a:t> - </a:t>
              </a:r>
              <a:r>
                <a:rPr lang="en-GB" sz="1600" i="1" dirty="0" smtClean="0"/>
                <a:t>Average/Block</a:t>
              </a:r>
              <a:r>
                <a:rPr lang="en-GB" sz="1600" dirty="0" smtClean="0"/>
                <a:t> Data over a Number of    </a:t>
              </a:r>
            </a:p>
            <a:p>
              <a:r>
                <a:rPr lang="en-GB" sz="1600" dirty="0" smtClean="0"/>
                <a:t>    Stations</a:t>
              </a:r>
            </a:p>
            <a:p>
              <a:r>
                <a:rPr lang="en-GB" sz="1600" i="1" dirty="0"/>
                <a:t> </a:t>
              </a:r>
              <a:r>
                <a:rPr lang="en-GB" sz="1600" i="1" dirty="0" smtClean="0"/>
                <a:t> - PCA filtering</a:t>
              </a:r>
            </a:p>
            <a:p>
              <a:endParaRPr lang="en-GB" sz="1600" i="1" dirty="0"/>
            </a:p>
            <a:p>
              <a:endParaRPr lang="en-GB" sz="1600" i="1" dirty="0" smtClean="0"/>
            </a:p>
          </p:txBody>
        </p:sp>
        <p:sp>
          <p:nvSpPr>
            <p:cNvPr id="12" name="Right Arrow 11"/>
            <p:cNvSpPr/>
            <p:nvPr/>
          </p:nvSpPr>
          <p:spPr>
            <a:xfrm rot="10800000">
              <a:off x="4351782" y="4627657"/>
              <a:ext cx="396044" cy="288032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23528" y="3742433"/>
              <a:ext cx="3744416" cy="2138400"/>
            </a:xfrm>
            <a:prstGeom prst="rect">
              <a:avLst/>
            </a:prstGeom>
            <a:noFill/>
            <a:ln w="28575">
              <a:solidFill>
                <a:srgbClr val="660066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GB" sz="1600" b="1" dirty="0" smtClean="0"/>
                <a:t>Inversion Along Flight Line</a:t>
              </a:r>
            </a:p>
            <a:p>
              <a:r>
                <a:rPr lang="en-GB" sz="1600" dirty="0"/>
                <a:t>  </a:t>
              </a:r>
              <a:r>
                <a:rPr lang="en-GB" sz="1600" b="1" u="sng" dirty="0" smtClean="0"/>
                <a:t>Deterministic Approach</a:t>
              </a:r>
            </a:p>
            <a:p>
              <a:r>
                <a:rPr lang="en-GB" sz="1600" i="1" dirty="0" smtClean="0"/>
                <a:t>  Tikhonov-type inversion</a:t>
              </a:r>
            </a:p>
            <a:p>
              <a:r>
                <a:rPr lang="en-GB" sz="1600" i="1" dirty="0" smtClean="0"/>
                <a:t>  MAP inversion</a:t>
              </a:r>
            </a:p>
            <a:p>
              <a:r>
                <a:rPr lang="en-GB" sz="1600" i="1" dirty="0" smtClean="0"/>
                <a:t>  Truncated SVD Inversion</a:t>
              </a:r>
            </a:p>
            <a:p>
              <a:r>
                <a:rPr lang="en-GB" sz="1600" i="1" dirty="0"/>
                <a:t> </a:t>
              </a:r>
              <a:endParaRPr lang="en-GB" sz="1600" i="1" dirty="0" smtClean="0"/>
            </a:p>
            <a:p>
              <a:r>
                <a:rPr lang="en-GB" sz="1600" i="1" dirty="0" smtClean="0"/>
                <a:t>  </a:t>
              </a:r>
              <a:r>
                <a:rPr lang="en-GB" sz="1600" b="1" u="sng" dirty="0" smtClean="0"/>
                <a:t>Stochastic Approach</a:t>
              </a:r>
              <a:endParaRPr lang="en-GB" sz="1600" b="1" u="sng" dirty="0"/>
            </a:p>
            <a:p>
              <a:r>
                <a:rPr lang="en-GB" sz="1600" i="1" dirty="0" smtClean="0"/>
                <a:t>  Markov Chain Monte Carlo</a:t>
              </a:r>
              <a:endParaRPr lang="en-GB" sz="1600" i="1" dirty="0"/>
            </a:p>
            <a:p>
              <a:endParaRPr lang="en-GB" sz="1600" i="1" dirty="0" smtClean="0"/>
            </a:p>
            <a:p>
              <a:endParaRPr lang="en-GB" sz="1600" i="1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78198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0" t="4269" b="3678"/>
          <a:stretch/>
        </p:blipFill>
        <p:spPr>
          <a:xfrm>
            <a:off x="2051720" y="631804"/>
            <a:ext cx="3388563" cy="198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2" t="5455" r="909" b="4185"/>
          <a:stretch/>
        </p:blipFill>
        <p:spPr>
          <a:xfrm>
            <a:off x="5569332" y="620688"/>
            <a:ext cx="3448314" cy="198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9" t="4270" b="3508"/>
          <a:stretch/>
        </p:blipFill>
        <p:spPr>
          <a:xfrm>
            <a:off x="2051720" y="2655384"/>
            <a:ext cx="3385979" cy="198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5" t="4609" b="3509"/>
          <a:stretch/>
        </p:blipFill>
        <p:spPr>
          <a:xfrm>
            <a:off x="5635528" y="2653504"/>
            <a:ext cx="3413036" cy="198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2102" y="124855"/>
            <a:ext cx="32508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 smtClean="0"/>
              <a:t>Data Visualisation</a:t>
            </a:r>
            <a:endParaRPr lang="en-GB" sz="32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35212" y="1331476"/>
            <a:ext cx="1351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u="sng" dirty="0" smtClean="0"/>
              <a:t>Scatter Plots</a:t>
            </a:r>
            <a:endParaRPr lang="en-GB" u="sng" dirty="0"/>
          </a:p>
        </p:txBody>
      </p:sp>
      <p:sp>
        <p:nvSpPr>
          <p:cNvPr id="12" name="TextBox 11"/>
          <p:cNvSpPr txBox="1"/>
          <p:nvPr/>
        </p:nvSpPr>
        <p:spPr>
          <a:xfrm>
            <a:off x="142568" y="3284984"/>
            <a:ext cx="1739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u="sng" dirty="0" smtClean="0"/>
              <a:t>Interpolate Plots</a:t>
            </a:r>
            <a:endParaRPr lang="en-GB" u="sng" dirty="0"/>
          </a:p>
        </p:txBody>
      </p:sp>
      <p:sp>
        <p:nvSpPr>
          <p:cNvPr id="13" name="TextBox 12"/>
          <p:cNvSpPr txBox="1"/>
          <p:nvPr/>
        </p:nvSpPr>
        <p:spPr>
          <a:xfrm>
            <a:off x="113583" y="5302949"/>
            <a:ext cx="1894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u="sng" dirty="0" smtClean="0"/>
              <a:t>Along Flight-Lines </a:t>
            </a:r>
          </a:p>
          <a:p>
            <a:r>
              <a:rPr lang="en-GB" u="sng" dirty="0" smtClean="0"/>
              <a:t>Plots</a:t>
            </a:r>
            <a:endParaRPr lang="en-GB" u="sng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3" t="4946" r="8182" b="4355"/>
          <a:stretch/>
        </p:blipFill>
        <p:spPr>
          <a:xfrm>
            <a:off x="2052408" y="4744776"/>
            <a:ext cx="3165784" cy="198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6" r="7307"/>
          <a:stretch/>
        </p:blipFill>
        <p:spPr>
          <a:xfrm>
            <a:off x="5283330" y="4826380"/>
            <a:ext cx="3778994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265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8520" y="-171400"/>
            <a:ext cx="4032449" cy="1143000"/>
          </a:xfrm>
        </p:spPr>
        <p:txBody>
          <a:bodyPr>
            <a:normAutofit/>
          </a:bodyPr>
          <a:lstStyle/>
          <a:p>
            <a:r>
              <a:rPr lang="en-GB" sz="3200" b="1" dirty="0" smtClean="0">
                <a:latin typeface="+mn-lt"/>
              </a:rPr>
              <a:t>Data Pre-Processing </a:t>
            </a:r>
            <a:endParaRPr lang="en-GB" sz="3200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5" t="6098" r="8056" b="3852"/>
          <a:stretch/>
        </p:blipFill>
        <p:spPr>
          <a:xfrm>
            <a:off x="1664857" y="2029722"/>
            <a:ext cx="3560960" cy="198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1" t="7307" r="8149" b="3506"/>
          <a:stretch/>
        </p:blipFill>
        <p:spPr>
          <a:xfrm>
            <a:off x="5274658" y="2046856"/>
            <a:ext cx="3583954" cy="198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5" t="6963" r="7963" b="4370"/>
          <a:stretch/>
        </p:blipFill>
        <p:spPr>
          <a:xfrm>
            <a:off x="5278798" y="4090637"/>
            <a:ext cx="3604912" cy="198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2" t="7308" r="7963" b="3679"/>
          <a:stretch/>
        </p:blipFill>
        <p:spPr>
          <a:xfrm>
            <a:off x="1660739" y="4111843"/>
            <a:ext cx="3610135" cy="1980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2905" y="1484784"/>
            <a:ext cx="16282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smtClean="0">
                <a:solidFill>
                  <a:srgbClr val="660066"/>
                </a:solidFill>
              </a:rPr>
              <a:t>PCA Analysis: </a:t>
            </a:r>
            <a:endParaRPr lang="en-GB" sz="2000" dirty="0">
              <a:solidFill>
                <a:srgbClr val="660066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5644" y="980728"/>
            <a:ext cx="56653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smtClean="0">
                <a:solidFill>
                  <a:srgbClr val="660066"/>
                </a:solidFill>
              </a:rPr>
              <a:t>Remove High Fly data points: </a:t>
            </a:r>
            <a:r>
              <a:rPr lang="en-GB" sz="2000" dirty="0" smtClean="0"/>
              <a:t>e.g., radar data &gt; 70 m </a:t>
            </a:r>
            <a:endParaRPr lang="en-GB" sz="2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0" t="4269" b="3678"/>
          <a:stretch/>
        </p:blipFill>
        <p:spPr>
          <a:xfrm>
            <a:off x="6000871" y="86959"/>
            <a:ext cx="3024336" cy="1767175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4158256" y="1186072"/>
            <a:ext cx="2502072" cy="778941"/>
            <a:chOff x="4177712" y="1327309"/>
            <a:chExt cx="2502072" cy="778941"/>
          </a:xfrm>
        </p:grpSpPr>
        <p:sp>
          <p:nvSpPr>
            <p:cNvPr id="3" name="TextBox 2"/>
            <p:cNvSpPr txBox="1"/>
            <p:nvPr/>
          </p:nvSpPr>
          <p:spPr>
            <a:xfrm>
              <a:off x="4177712" y="1736918"/>
              <a:ext cx="17438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 smtClean="0"/>
                <a:t>Flight Line: 1379</a:t>
              </a:r>
              <a:endParaRPr lang="en-GB" b="1" dirty="0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>
              <a:off x="5887696" y="1327309"/>
              <a:ext cx="792088" cy="57884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567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324544" y="-171400"/>
            <a:ext cx="6866161" cy="1143000"/>
          </a:xfrm>
        </p:spPr>
        <p:txBody>
          <a:bodyPr>
            <a:normAutofit/>
          </a:bodyPr>
          <a:lstStyle/>
          <a:p>
            <a:r>
              <a:rPr lang="en-GB" sz="3200" b="1" dirty="0" smtClean="0">
                <a:latin typeface="+mn-lt"/>
              </a:rPr>
              <a:t>Data Inversion – Along Flight Lines </a:t>
            </a:r>
            <a:endParaRPr lang="en-GB" sz="3200" b="1" dirty="0"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3" y="2480597"/>
            <a:ext cx="6048672" cy="426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697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403648" y="4365104"/>
            <a:ext cx="6612430" cy="1980000"/>
            <a:chOff x="2424066" y="3959552"/>
            <a:chExt cx="6612430" cy="19800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4953" y="3971968"/>
              <a:ext cx="2971543" cy="19440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4066" y="3959552"/>
              <a:ext cx="3670071" cy="1980000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453296" y="980728"/>
            <a:ext cx="1958464" cy="1728191"/>
            <a:chOff x="251519" y="692696"/>
            <a:chExt cx="1958464" cy="1728191"/>
          </a:xfrm>
        </p:grpSpPr>
        <p:sp>
          <p:nvSpPr>
            <p:cNvPr id="12" name="Rectangle 11"/>
            <p:cNvSpPr/>
            <p:nvPr/>
          </p:nvSpPr>
          <p:spPr>
            <a:xfrm>
              <a:off x="251520" y="1127779"/>
              <a:ext cx="1440160" cy="31343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>
                  <a:solidFill>
                    <a:schemeClr val="tx1"/>
                  </a:solidFill>
                </a:rPr>
                <a:t>100ohm-m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51520" y="1438177"/>
              <a:ext cx="1440160" cy="55066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>
                  <a:solidFill>
                    <a:schemeClr val="tx1"/>
                  </a:solidFill>
                </a:rPr>
                <a:t>5ohm-m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51519" y="1988840"/>
              <a:ext cx="1440000" cy="43204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smtClean="0">
                  <a:solidFill>
                    <a:schemeClr val="tx1"/>
                  </a:solidFill>
                </a:rPr>
                <a:t>100 ohm-m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602738" y="1103538"/>
              <a:ext cx="6030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15m</a:t>
              </a:r>
              <a:endParaRPr lang="en-GB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606933" y="1547500"/>
              <a:ext cx="6030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2</a:t>
              </a:r>
              <a:r>
                <a:rPr lang="en-GB" dirty="0" smtClean="0"/>
                <a:t>5m</a:t>
              </a:r>
              <a:endParaRPr lang="en-GB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03609" y="692696"/>
              <a:ext cx="13245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True Model:</a:t>
              </a:r>
              <a:endParaRPr lang="en-GB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5182884" y="2777061"/>
            <a:ext cx="293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Assumed Data error : 30 </a:t>
            </a:r>
            <a:r>
              <a:rPr lang="en-GB" dirty="0" smtClean="0"/>
              <a:t>ppm</a:t>
            </a:r>
            <a:endParaRPr lang="en-GB" dirty="0" smtClean="0"/>
          </a:p>
        </p:txBody>
      </p:sp>
      <p:sp>
        <p:nvSpPr>
          <p:cNvPr id="22" name="TextBox 21"/>
          <p:cNvSpPr txBox="1"/>
          <p:nvPr/>
        </p:nvSpPr>
        <p:spPr>
          <a:xfrm>
            <a:off x="151686" y="3890668"/>
            <a:ext cx="3240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/>
              <a:t>Frequency-Domain AEM Results</a:t>
            </a:r>
            <a:endParaRPr lang="en-GB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5271528" y="2175742"/>
            <a:ext cx="1746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Starting Model:  </a:t>
            </a:r>
            <a:endParaRPr lang="en-GB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-413486" y="-171400"/>
            <a:ext cx="6866161" cy="1143000"/>
          </a:xfrm>
        </p:spPr>
        <p:txBody>
          <a:bodyPr>
            <a:normAutofit/>
          </a:bodyPr>
          <a:lstStyle/>
          <a:p>
            <a:r>
              <a:rPr lang="en-GB" sz="3200" b="1" dirty="0" smtClean="0">
                <a:latin typeface="+mn-lt"/>
              </a:rPr>
              <a:t>Bayesian MCMC – Synthetic Data</a:t>
            </a:r>
            <a:endParaRPr lang="en-GB" sz="3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0963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413486" y="-171400"/>
            <a:ext cx="6866161" cy="1143000"/>
          </a:xfrm>
        </p:spPr>
        <p:txBody>
          <a:bodyPr>
            <a:normAutofit/>
          </a:bodyPr>
          <a:lstStyle/>
          <a:p>
            <a:r>
              <a:rPr lang="en-GB" sz="3200" b="1" dirty="0" smtClean="0">
                <a:latin typeface="+mn-lt"/>
              </a:rPr>
              <a:t>Bayesian MCMC – Synthetic Data</a:t>
            </a:r>
            <a:endParaRPr lang="en-GB" sz="3200" b="1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1686" y="3890668"/>
            <a:ext cx="2722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/>
              <a:t>Time-Domain </a:t>
            </a:r>
            <a:r>
              <a:rPr lang="en-GB" b="1" dirty="0" smtClean="0"/>
              <a:t>AEM Results</a:t>
            </a:r>
            <a:endParaRPr lang="en-GB" b="1" dirty="0"/>
          </a:p>
        </p:txBody>
      </p:sp>
      <p:grpSp>
        <p:nvGrpSpPr>
          <p:cNvPr id="8" name="Group 7"/>
          <p:cNvGrpSpPr/>
          <p:nvPr/>
        </p:nvGrpSpPr>
        <p:grpSpPr>
          <a:xfrm>
            <a:off x="1662749" y="4437112"/>
            <a:ext cx="6408258" cy="1950296"/>
            <a:chOff x="1662749" y="4653136"/>
            <a:chExt cx="6408258" cy="195029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48064" y="4653136"/>
              <a:ext cx="2922943" cy="19440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2749" y="4659432"/>
              <a:ext cx="3485315" cy="194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3755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25504" y="167620"/>
            <a:ext cx="33989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/>
              <a:t>What AEMPY </a:t>
            </a:r>
            <a:r>
              <a:rPr lang="en-GB" sz="2800" b="1" i="1" u="sng" dirty="0" smtClean="0"/>
              <a:t>can</a:t>
            </a:r>
            <a:r>
              <a:rPr lang="en-GB" sz="2800" b="1" dirty="0" smtClean="0"/>
              <a:t> do?</a:t>
            </a:r>
            <a:endParaRPr lang="en-GB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986090" y="179692"/>
            <a:ext cx="3906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/>
              <a:t>What AEMPY </a:t>
            </a:r>
            <a:r>
              <a:rPr lang="en-GB" sz="2800" b="1" i="1" u="sng" dirty="0" smtClean="0"/>
              <a:t>cannot</a:t>
            </a:r>
            <a:r>
              <a:rPr lang="en-GB" sz="2800" b="1" dirty="0" smtClean="0"/>
              <a:t> do?</a:t>
            </a:r>
            <a:endParaRPr lang="en-GB" sz="2800" b="1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572000" y="737396"/>
            <a:ext cx="0" cy="5436000"/>
          </a:xfrm>
          <a:prstGeom prst="line">
            <a:avLst/>
          </a:prstGeom>
          <a:ln w="25400">
            <a:solidFill>
              <a:srgbClr val="66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5751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2634</TotalTime>
  <Words>381</Words>
  <Application>Microsoft Office PowerPoint</Application>
  <PresentationFormat>On-screen Show (4:3)</PresentationFormat>
  <Paragraphs>73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What is AEMPY?</vt:lpstr>
      <vt:lpstr>AEMPY – Work-Flow</vt:lpstr>
      <vt:lpstr>PowerPoint Presentation</vt:lpstr>
      <vt:lpstr>Data Pre-Processing </vt:lpstr>
      <vt:lpstr>Data Inversion – Along Flight Lines </vt:lpstr>
      <vt:lpstr>Bayesian MCMC – Synthetic Data</vt:lpstr>
      <vt:lpstr>Bayesian MCMC – Synthetic Data</vt:lpstr>
      <vt:lpstr>PowerPoint Presentation</vt:lpstr>
      <vt:lpstr>On-going and Future Work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duygu</dc:creator>
  <cp:lastModifiedBy>duygu</cp:lastModifiedBy>
  <cp:revision>55</cp:revision>
  <dcterms:created xsi:type="dcterms:W3CDTF">2017-03-13T08:42:43Z</dcterms:created>
  <dcterms:modified xsi:type="dcterms:W3CDTF">2017-03-20T19:48:14Z</dcterms:modified>
</cp:coreProperties>
</file>

<file path=docProps/thumbnail.jpeg>
</file>